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308" r:id="rId5"/>
    <p:sldId id="301" r:id="rId6"/>
    <p:sldId id="257" r:id="rId7"/>
    <p:sldId id="259" r:id="rId8"/>
    <p:sldId id="260" r:id="rId9"/>
    <p:sldId id="261" r:id="rId10"/>
    <p:sldId id="262" r:id="rId11"/>
    <p:sldId id="269" r:id="rId12"/>
    <p:sldId id="263" r:id="rId13"/>
    <p:sldId id="264" r:id="rId14"/>
    <p:sldId id="309" r:id="rId15"/>
    <p:sldId id="302" r:id="rId16"/>
    <p:sldId id="265" r:id="rId17"/>
    <p:sldId id="266" r:id="rId18"/>
    <p:sldId id="267" r:id="rId19"/>
    <p:sldId id="289" r:id="rId20"/>
    <p:sldId id="270" r:id="rId21"/>
    <p:sldId id="303" r:id="rId22"/>
    <p:sldId id="271" r:id="rId23"/>
    <p:sldId id="272" r:id="rId24"/>
    <p:sldId id="274" r:id="rId25"/>
    <p:sldId id="273" r:id="rId26"/>
    <p:sldId id="306" r:id="rId27"/>
    <p:sldId id="275" r:id="rId28"/>
    <p:sldId id="277" r:id="rId29"/>
    <p:sldId id="278" r:id="rId30"/>
    <p:sldId id="279" r:id="rId31"/>
    <p:sldId id="282" r:id="rId32"/>
    <p:sldId id="290" r:id="rId33"/>
    <p:sldId id="276" r:id="rId34"/>
    <p:sldId id="291" r:id="rId35"/>
    <p:sldId id="280" r:id="rId36"/>
    <p:sldId id="283" r:id="rId37"/>
    <p:sldId id="284" r:id="rId38"/>
    <p:sldId id="292" r:id="rId39"/>
    <p:sldId id="285" r:id="rId40"/>
    <p:sldId id="286" r:id="rId41"/>
    <p:sldId id="293" r:id="rId42"/>
    <p:sldId id="287" r:id="rId43"/>
    <p:sldId id="281" r:id="rId44"/>
    <p:sldId id="304" r:id="rId45"/>
    <p:sldId id="294" r:id="rId46"/>
    <p:sldId id="296" r:id="rId47"/>
    <p:sldId id="297" r:id="rId48"/>
    <p:sldId id="298" r:id="rId49"/>
    <p:sldId id="299" r:id="rId50"/>
    <p:sldId id="300" r:id="rId51"/>
    <p:sldId id="295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54" autoAdjust="0"/>
    <p:restoredTop sz="94660"/>
  </p:normalViewPr>
  <p:slideViewPr>
    <p:cSldViewPr>
      <p:cViewPr varScale="1">
        <p:scale>
          <a:sx n="77" d="100"/>
          <a:sy n="77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B8F1C-AE18-43AD-8363-E2A1020827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96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61E01-B565-4AD5-8893-6CA865EE6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92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472CA-AEC2-4E12-8585-78EFCDA5C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01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D4C99-E685-457D-AEB4-208692432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84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46D2F-AC19-46F1-86BF-42F480EBB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4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293BB-1D10-4D0A-BCBC-4713E8B2D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69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7BD9D-4E4D-493A-8696-915C2C422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6E5DF-2B11-47CF-8C05-6A60A5565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53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55EE2-BEB4-414D-B863-3F6C5C363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3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A723B-5958-4649-8B63-286411526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2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9001B-6AE2-4889-A4E4-31A99F6C3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49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8F939-6ED6-4C6E-B799-AF6F4A3AB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9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D948-9B38-4B47-9588-F698A73B9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08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F920-308C-4BA4-B9E4-0237B5237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2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1CFCE-0B99-4533-8494-CCDA61BB4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EEA2647-26AE-4D74-AA4B-EF8AAFA8C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Lecture 2: Stratigraphic data</a:t>
            </a:r>
            <a:r>
              <a:rPr lang="en-US" smtClean="0"/>
              <a:t>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Boris Natalin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Sorting</a:t>
            </a:r>
          </a:p>
        </p:txBody>
      </p:sp>
      <p:pic>
        <p:nvPicPr>
          <p:cNvPr id="11267" name="Picture 5" descr="158379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541588"/>
            <a:ext cx="8229600" cy="26431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5200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6850"/>
            <a:ext cx="8640763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Mudrocks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382000" cy="4525963"/>
          </a:xfrm>
        </p:spPr>
        <p:txBody>
          <a:bodyPr/>
          <a:lstStyle/>
          <a:p>
            <a:pPr eaLnBrk="1" hangingPunct="1"/>
            <a:r>
              <a:rPr lang="en-US" smtClean="0"/>
              <a:t>Silt</a:t>
            </a:r>
          </a:p>
          <a:p>
            <a:pPr eaLnBrk="1" hangingPunct="1"/>
            <a:r>
              <a:rPr lang="en-US" smtClean="0"/>
              <a:t>Shale</a:t>
            </a:r>
          </a:p>
          <a:p>
            <a:pPr eaLnBrk="1" hangingPunct="1"/>
            <a:r>
              <a:rPr lang="en-US" smtClean="0"/>
              <a:t>Bedded silt or bedded shale</a:t>
            </a:r>
            <a:endParaRPr lang="en-US" smtClean="0">
              <a:cs typeface="Arial" pitchFamily="34" charset="0"/>
            </a:endParaRPr>
          </a:p>
          <a:p>
            <a:pPr eaLnBrk="1" hangingPunct="1"/>
            <a:r>
              <a:rPr lang="en-US" smtClean="0">
                <a:cs typeface="Arial" pitchFamily="34" charset="0"/>
              </a:rPr>
              <a:t>Laminated silt or laminated shale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274638"/>
            <a:ext cx="5791200" cy="1143000"/>
          </a:xfrm>
        </p:spPr>
        <p:txBody>
          <a:bodyPr/>
          <a:lstStyle/>
          <a:p>
            <a:pPr eaLnBrk="1" hangingPunct="1"/>
            <a:r>
              <a:rPr lang="en-US" smtClean="0"/>
              <a:t>Carbonates </a:t>
            </a:r>
          </a:p>
        </p:txBody>
      </p:sp>
      <p:pic>
        <p:nvPicPr>
          <p:cNvPr id="14339" name="Picture 6" descr="F6_9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2711450" cy="3916363"/>
          </a:xfrm>
          <a:noFill/>
        </p:spPr>
      </p:pic>
      <p:sp>
        <p:nvSpPr>
          <p:cNvPr id="14340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3733800" y="1600200"/>
            <a:ext cx="4038600" cy="2133600"/>
          </a:xfrm>
        </p:spPr>
        <p:txBody>
          <a:bodyPr/>
          <a:lstStyle/>
          <a:p>
            <a:pPr eaLnBrk="1" hangingPunct="1"/>
            <a:r>
              <a:rPr lang="en-US" sz="2800" smtClean="0"/>
              <a:t>Chemical/Biochemical</a:t>
            </a:r>
          </a:p>
          <a:p>
            <a:pPr eaLnBrk="1" hangingPunct="1"/>
            <a:r>
              <a:rPr lang="en-US" sz="2800" smtClean="0"/>
              <a:t>Limestone</a:t>
            </a:r>
          </a:p>
          <a:p>
            <a:pPr eaLnBrk="1" hangingPunct="1"/>
            <a:r>
              <a:rPr lang="en-US" sz="2800" smtClean="0"/>
              <a:t>Dolomite</a:t>
            </a:r>
          </a:p>
        </p:txBody>
      </p:sp>
      <p:pic>
        <p:nvPicPr>
          <p:cNvPr id="14341" name="Picture 10" descr="Carbonate_Dunh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863917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4"/>
          <p:cNvGraphicFramePr>
            <a:graphicFrameLocks noChangeAspect="1"/>
          </p:cNvGraphicFramePr>
          <p:nvPr/>
        </p:nvGraphicFramePr>
        <p:xfrm>
          <a:off x="254000" y="192088"/>
          <a:ext cx="8637588" cy="647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Image" r:id="rId3" imgW="8638095" imgH="6476190" progId="Photoshop.Image.10">
                  <p:embed/>
                </p:oleObj>
              </mc:Choice>
              <mc:Fallback>
                <p:oleObj name="Image" r:id="rId3" imgW="8638095" imgH="6476190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192088"/>
                        <a:ext cx="8637588" cy="6475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Chemical sedimentary rocks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Evaporites</a:t>
            </a:r>
          </a:p>
          <a:p>
            <a:pPr eaLnBrk="1" hangingPunct="1"/>
            <a:r>
              <a:rPr lang="en-US" smtClean="0"/>
              <a:t>Siliceous sedimentary rocks (cherts)</a:t>
            </a:r>
          </a:p>
          <a:p>
            <a:pPr eaLnBrk="1" hangingPunct="1"/>
            <a:r>
              <a:rPr lang="en-US" smtClean="0"/>
              <a:t>Phosphorites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Sedimentary structures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geologic structure is a geometric feature in rock whose shape, form, and distribution can be described</a:t>
            </a:r>
          </a:p>
          <a:p>
            <a:pPr eaLnBrk="1" hangingPunct="1"/>
            <a:r>
              <a:rPr lang="en-US" smtClean="0"/>
              <a:t>Large scale feature of sedimentary rocks</a:t>
            </a:r>
          </a:p>
          <a:p>
            <a:pPr eaLnBrk="1" hangingPunct="1"/>
            <a:r>
              <a:rPr lang="en-US" smtClean="0"/>
              <a:t>Information on origin of rocks</a:t>
            </a:r>
          </a:p>
          <a:p>
            <a:pPr eaLnBrk="1" hangingPunct="1"/>
            <a:r>
              <a:rPr lang="en-US" smtClean="0"/>
              <a:t>Information on younging direction</a:t>
            </a:r>
          </a:p>
          <a:p>
            <a:pPr eaLnBrk="1" hangingPunct="1"/>
            <a:r>
              <a:rPr lang="en-US" smtClean="0"/>
              <a:t>Information on paleocurrent direction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76" name="Group 44"/>
          <p:cNvGraphicFramePr>
            <a:graphicFrameLocks noGrp="1"/>
          </p:cNvGraphicFramePr>
          <p:nvPr/>
        </p:nvGraphicFramePr>
        <p:xfrm>
          <a:off x="381000" y="228600"/>
          <a:ext cx="8534400" cy="6485467"/>
        </p:xfrm>
        <a:graphic>
          <a:graphicData uri="http://schemas.openxmlformats.org/drawingml/2006/table">
            <a:tbl>
              <a:tblPr/>
              <a:tblGrid>
                <a:gridCol w="4191000"/>
                <a:gridCol w="4343400"/>
              </a:tblGrid>
              <a:tr h="4809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Stratification and bedforms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Bedding-plane markings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04015">
                <a:tc>
                  <a:txBody>
                    <a:bodyPr/>
                    <a:lstStyle/>
                    <a:p>
                      <a:pPr marL="0" marR="0" lvl="0" indent="1762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Bedding and lamination</a:t>
                      </a: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Laminated bedding</a:t>
                      </a: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Graded bedding</a:t>
                      </a: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Massive (structureless) bedding</a:t>
                      </a: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" charset="-52"/>
                        <a:cs typeface="Times New Roman" pitchFamily="18" charset="0"/>
                      </a:endParaRP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Bedforms</a:t>
                      </a: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Ripple</a:t>
                      </a: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Dunes</a:t>
                      </a: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Antidunes</a:t>
                      </a: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" charset="-52"/>
                        <a:cs typeface="Times New Roman" pitchFamily="18" charset="0"/>
                      </a:endParaRP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Bedforms</a:t>
                      </a: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Cross-bedding</a:t>
                      </a: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Ripple cross-lamination</a:t>
                      </a: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Flaser and lenticular bedding</a:t>
                      </a: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Hummocky cross-stratification</a:t>
                      </a: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" charset="-52"/>
                        <a:cs typeface="Times New Roman" pitchFamily="18" charset="0"/>
                      </a:endParaRP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Irregular stratification</a:t>
                      </a: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Convolute bedding and lamination</a:t>
                      </a: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Flame structures</a:t>
                      </a: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Channels</a:t>
                      </a:r>
                    </a:p>
                    <a:p>
                      <a:pPr marL="0" marR="0" lvl="0" indent="176213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Scour-and-fill structures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Groove cast; striations, bounce, brush, prod, and roll mark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" charset="-5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Flute cast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Parting lineation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Load cast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Track, trails burrows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Mudcracks and syneresis cracks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Pits and small impressions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Rill and swash marks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" charset="-5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Other structures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" charset="-52"/>
                          <a:cs typeface="Times New Roman" pitchFamily="18" charset="0"/>
                        </a:rPr>
                        <a:t>Sedimentary sills and dykes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Snj0001_rev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28600"/>
            <a:ext cx="4318000" cy="6507163"/>
          </a:xfrm>
          <a:noFill/>
        </p:spPr>
      </p:pic>
      <p:sp>
        <p:nvSpPr>
          <p:cNvPr id="19459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Beds, or strata are tabular or lenticular layers of sedimentary rock that have lithologic, textural, or structural unity that clear distinguishes them from layers above and bellow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tx1"/>
                </a:solidFill>
              </a:rPr>
              <a:t>Description of bedding</a:t>
            </a:r>
          </a:p>
        </p:txBody>
      </p:sp>
      <p:graphicFrame>
        <p:nvGraphicFramePr>
          <p:cNvPr id="52247" name="Group 23"/>
          <p:cNvGraphicFramePr>
            <a:graphicFrameLocks noGrp="1"/>
          </p:cNvGraphicFramePr>
          <p:nvPr>
            <p:ph idx="1"/>
          </p:nvPr>
        </p:nvGraphicFramePr>
        <p:xfrm>
          <a:off x="457200" y="762000"/>
          <a:ext cx="8229600" cy="5943601"/>
        </p:xfrm>
        <a:graphic>
          <a:graphicData uri="http://schemas.openxmlformats.org/drawingml/2006/table">
            <a:tbl>
              <a:tblPr/>
              <a:tblGrid>
                <a:gridCol w="2971800"/>
                <a:gridCol w="5257800"/>
              </a:tblGrid>
              <a:tr h="1427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Thick beds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Medium beds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1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Thin beds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1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Thinly laminated beds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25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Rhythmic beds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R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Data from surface outcrops </a:t>
            </a:r>
          </a:p>
          <a:p>
            <a:pPr eaLnBrk="1" hangingPunct="1"/>
            <a:r>
              <a:rPr lang="en-US" smtClean="0"/>
              <a:t>Subsurface data such as well logs, seismic data, and cores </a:t>
            </a:r>
          </a:p>
          <a:p>
            <a:pPr eaLnBrk="1" hangingPunct="1"/>
            <a:r>
              <a:rPr lang="en-US" smtClean="0"/>
              <a:t>Sedimentary rocks:</a:t>
            </a:r>
            <a:br>
              <a:rPr lang="en-US" smtClean="0"/>
            </a:br>
            <a:r>
              <a:rPr lang="en-US" smtClean="0"/>
              <a:t>Clastic (Siliciclastic)</a:t>
            </a:r>
            <a:br>
              <a:rPr lang="en-US" smtClean="0"/>
            </a:br>
            <a:r>
              <a:rPr lang="en-US" smtClean="0"/>
              <a:t>Biogenic</a:t>
            </a:r>
            <a:br>
              <a:rPr lang="en-US" smtClean="0"/>
            </a:br>
            <a:r>
              <a:rPr lang="en-US" smtClean="0"/>
              <a:t>Chemical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4800600"/>
          </a:xfrm>
        </p:spPr>
        <p:txBody>
          <a:bodyPr/>
          <a:lstStyle/>
          <a:p>
            <a:pPr eaLnBrk="1" hangingPunct="1"/>
            <a:r>
              <a:rPr lang="en-US" smtClean="0"/>
              <a:t>Bedding planes  </a:t>
            </a:r>
          </a:p>
          <a:p>
            <a:pPr eaLnBrk="1" hangingPunct="1"/>
            <a:r>
              <a:rPr lang="en-US" smtClean="0"/>
              <a:t>Groups of similar beds or cross beds are called </a:t>
            </a:r>
            <a:r>
              <a:rPr lang="en-US" b="1" smtClean="0"/>
              <a:t>bedsets</a:t>
            </a:r>
          </a:p>
          <a:p>
            <a:pPr eaLnBrk="1" hangingPunct="1"/>
            <a:r>
              <a:rPr lang="en-US" smtClean="0"/>
              <a:t>Bed termination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Bedding</a:t>
            </a:r>
          </a:p>
        </p:txBody>
      </p:sp>
      <p:pic>
        <p:nvPicPr>
          <p:cNvPr id="22531" name="Picture 6" descr="Bog4_3Bedding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214438"/>
            <a:ext cx="7467600" cy="55213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953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/>
              <a:t>1)</a:t>
            </a:r>
          </a:p>
          <a:p>
            <a:pPr marL="0" indent="0" eaLnBrk="1" hangingPunct="1">
              <a:buFontTx/>
              <a:buNone/>
            </a:pPr>
            <a:r>
              <a:rPr lang="en-US" smtClean="0"/>
              <a:t>2)</a:t>
            </a:r>
          </a:p>
          <a:p>
            <a:pPr marL="0" indent="0" eaLnBrk="1" hangingPunct="1">
              <a:buFontTx/>
              <a:buNone/>
            </a:pPr>
            <a:r>
              <a:rPr lang="en-US" smtClean="0"/>
              <a:t>3)</a:t>
            </a:r>
          </a:p>
          <a:p>
            <a:pPr marL="0" indent="0" eaLnBrk="1" hangingPunct="1"/>
            <a:r>
              <a:rPr lang="en-US" smtClean="0"/>
              <a:t>  </a:t>
            </a:r>
            <a:r>
              <a:rPr lang="en-US" b="1" smtClean="0">
                <a:solidFill>
                  <a:schemeClr val="accent2"/>
                </a:solidFill>
              </a:rPr>
              <a:t>Bed load</a:t>
            </a:r>
            <a:endParaRPr lang="en-US" b="1" smtClean="0"/>
          </a:p>
          <a:p>
            <a:pPr marL="0" indent="0" eaLnBrk="1" hangingPunct="1"/>
            <a:r>
              <a:rPr lang="en-US" smtClean="0"/>
              <a:t>  </a:t>
            </a:r>
            <a:r>
              <a:rPr lang="en-US" b="1" smtClean="0"/>
              <a:t>Stream</a:t>
            </a:r>
            <a:r>
              <a:rPr lang="en-US" smtClean="0"/>
              <a:t> </a:t>
            </a:r>
            <a:r>
              <a:rPr lang="en-US" b="1" smtClean="0"/>
              <a:t>load</a:t>
            </a:r>
            <a:endParaRPr lang="en-US" smtClean="0"/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Three mechanisms are responsible for the formation of bedding planes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Lack of bedding means:</a:t>
            </a:r>
            <a:br>
              <a:rPr lang="en-US" b="1" smtClean="0"/>
            </a:br>
            <a:r>
              <a:rPr lang="en-US" smtClean="0"/>
              <a:t>(1) bioturbation</a:t>
            </a:r>
            <a:br>
              <a:rPr lang="en-US" smtClean="0"/>
            </a:br>
            <a:r>
              <a:rPr lang="en-US" smtClean="0"/>
              <a:t>(2) deposition from highly concentrated stream load</a:t>
            </a:r>
            <a:br>
              <a:rPr lang="en-US" smtClean="0"/>
            </a:br>
            <a:r>
              <a:rPr lang="en-US" smtClean="0"/>
              <a:t>(3) rapid deposition from suspension.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sz="4000" smtClean="0"/>
              <a:t>Graded bedding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229600" cy="2185988"/>
          </a:xfrm>
        </p:spPr>
        <p:txBody>
          <a:bodyPr/>
          <a:lstStyle/>
          <a:p>
            <a:pPr eaLnBrk="1" hangingPunct="1"/>
            <a:r>
              <a:rPr lang="en-US" sz="2800" smtClean="0"/>
              <a:t>Commonly produced by turbidity currents</a:t>
            </a:r>
          </a:p>
          <a:p>
            <a:pPr eaLnBrk="1" hangingPunct="1"/>
            <a:r>
              <a:rPr lang="en-US" sz="2800" smtClean="0"/>
              <a:t>Turbidity current is poorly sorted material suspended in water.. </a:t>
            </a:r>
          </a:p>
        </p:txBody>
      </p:sp>
      <p:pic>
        <p:nvPicPr>
          <p:cNvPr id="25604" name="Picture 6" descr="F6_18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3200400"/>
            <a:ext cx="8915400" cy="30432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105400" y="152400"/>
            <a:ext cx="3810000" cy="1447800"/>
          </a:xfrm>
        </p:spPr>
        <p:txBody>
          <a:bodyPr/>
          <a:lstStyle/>
          <a:p>
            <a:pPr eaLnBrk="1" hangingPunct="1"/>
            <a:r>
              <a:rPr lang="en-US" smtClean="0"/>
              <a:t>Graded bedding</a:t>
            </a:r>
          </a:p>
        </p:txBody>
      </p:sp>
      <p:grpSp>
        <p:nvGrpSpPr>
          <p:cNvPr id="26627" name="Group 11"/>
          <p:cNvGrpSpPr>
            <a:grpSpLocks/>
          </p:cNvGrpSpPr>
          <p:nvPr/>
        </p:nvGrpSpPr>
        <p:grpSpPr bwMode="auto">
          <a:xfrm>
            <a:off x="1219200" y="3505200"/>
            <a:ext cx="7696200" cy="3178175"/>
            <a:chOff x="768" y="2208"/>
            <a:chExt cx="4848" cy="2002"/>
          </a:xfrm>
        </p:grpSpPr>
        <p:grpSp>
          <p:nvGrpSpPr>
            <p:cNvPr id="26629" name="Group 9"/>
            <p:cNvGrpSpPr>
              <a:grpSpLocks/>
            </p:cNvGrpSpPr>
            <p:nvPr/>
          </p:nvGrpSpPr>
          <p:grpSpPr bwMode="auto">
            <a:xfrm>
              <a:off x="768" y="2208"/>
              <a:ext cx="4464" cy="2002"/>
              <a:chOff x="1008" y="2198"/>
              <a:chExt cx="4464" cy="2002"/>
            </a:xfrm>
          </p:grpSpPr>
          <p:pic>
            <p:nvPicPr>
              <p:cNvPr id="26631" name="Picture 7" descr="YounginDirection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198"/>
                <a:ext cx="4464" cy="20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32" name="Text Box 8"/>
              <p:cNvSpPr txBox="1">
                <a:spLocks noChangeArrowheads="1"/>
              </p:cNvSpPr>
              <p:nvPr/>
            </p:nvSpPr>
            <p:spPr bwMode="auto">
              <a:xfrm>
                <a:off x="1872" y="2400"/>
                <a:ext cx="1152" cy="44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2000" b="1"/>
                  <a:t>Younging direction</a:t>
                </a:r>
                <a:r>
                  <a:rPr lang="en-US" sz="2000"/>
                  <a:t> </a:t>
                </a:r>
              </a:p>
            </p:txBody>
          </p:sp>
        </p:grpSp>
        <p:sp>
          <p:nvSpPr>
            <p:cNvPr id="26630" name="Text Box 10"/>
            <p:cNvSpPr txBox="1">
              <a:spLocks noChangeArrowheads="1"/>
            </p:cNvSpPr>
            <p:nvPr/>
          </p:nvSpPr>
          <p:spPr bwMode="auto">
            <a:xfrm>
              <a:off x="4800" y="2688"/>
              <a:ext cx="816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/>
                <a:t>Younging direction</a:t>
              </a:r>
            </a:p>
          </p:txBody>
        </p:sp>
      </p:grpSp>
      <p:pic>
        <p:nvPicPr>
          <p:cNvPr id="26628" name="Picture 6" descr="GradedBedding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429000" cy="3886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04838"/>
            <a:ext cx="8639175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smtClean="0"/>
              <a:t>Inverse grading</a:t>
            </a:r>
          </a:p>
        </p:txBody>
      </p:sp>
      <p:pic>
        <p:nvPicPr>
          <p:cNvPr id="28675" name="Picture 5" descr="P5200017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219200"/>
            <a:ext cx="7391400" cy="55292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Bed and bedforms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Bed in stratigraphy </a:t>
            </a:r>
          </a:p>
          <a:p>
            <a:pPr eaLnBrk="1" hangingPunct="1"/>
            <a:r>
              <a:rPr lang="en-US" smtClean="0"/>
              <a:t>Bed in sedimentology </a:t>
            </a:r>
          </a:p>
          <a:p>
            <a:pPr eaLnBrk="1" hangingPunct="1"/>
            <a:r>
              <a:rPr lang="en-US" smtClean="0"/>
              <a:t>Bed form or bedform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rip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305800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F6_4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6096000" cy="4476750"/>
          </a:xfrm>
          <a:noFill/>
        </p:spPr>
      </p:pic>
      <p:sp>
        <p:nvSpPr>
          <p:cNvPr id="40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4495800"/>
            <a:ext cx="8229600" cy="2187575"/>
          </a:xfrm>
        </p:spPr>
        <p:txBody>
          <a:bodyPr/>
          <a:lstStyle/>
          <a:p>
            <a:pPr eaLnBrk="1" hangingPunct="1"/>
            <a:r>
              <a:rPr lang="en-US" sz="2800" b="1" smtClean="0"/>
              <a:t>Clastic sedimentary rocks</a:t>
            </a:r>
            <a:endParaRPr lang="en-US" sz="2800" smtClean="0"/>
          </a:p>
        </p:txBody>
      </p:sp>
      <p:sp>
        <p:nvSpPr>
          <p:cNvPr id="4100" name="Text Box 8"/>
          <p:cNvSpPr txBox="1">
            <a:spLocks noChangeArrowheads="1"/>
          </p:cNvSpPr>
          <p:nvPr/>
        </p:nvSpPr>
        <p:spPr bwMode="auto">
          <a:xfrm>
            <a:off x="6324600" y="990600"/>
            <a:ext cx="2667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/>
              <a:t>Sandstone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P8220138RippleAnga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6850"/>
            <a:ext cx="8640763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P8050103DuneMongo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6850"/>
            <a:ext cx="8640763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0" y="274638"/>
            <a:ext cx="3276600" cy="1706562"/>
          </a:xfrm>
        </p:spPr>
        <p:txBody>
          <a:bodyPr/>
          <a:lstStyle/>
          <a:p>
            <a:pPr eaLnBrk="1" hangingPunct="1"/>
            <a:r>
              <a:rPr lang="en-US" sz="4800" smtClean="0">
                <a:solidFill>
                  <a:schemeClr val="tx1"/>
                </a:solidFill>
              </a:rPr>
              <a:t>Ripple marks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228600"/>
            <a:ext cx="5413375" cy="65071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Bedforms</a:t>
            </a:r>
          </a:p>
        </p:txBody>
      </p:sp>
      <p:pic>
        <p:nvPicPr>
          <p:cNvPr id="34819" name="Picture 6" descr="Prothero2_7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320800"/>
            <a:ext cx="8763000" cy="49577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Untitled-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73063"/>
            <a:ext cx="8458200" cy="63627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Prothero2_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28600"/>
            <a:ext cx="86391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520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6850"/>
            <a:ext cx="8640763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/>
              <a:t>Cross beds in fluvial deposits of the Manzurka Formation, Baikal Lake </a:t>
            </a:r>
          </a:p>
        </p:txBody>
      </p:sp>
      <p:graphicFrame>
        <p:nvGraphicFramePr>
          <p:cNvPr id="38915" name="Object 3"/>
          <p:cNvGraphicFramePr>
            <a:graphicFrameLocks noChangeAspect="1"/>
          </p:cNvGraphicFramePr>
          <p:nvPr>
            <p:ph idx="1"/>
          </p:nvPr>
        </p:nvGraphicFramePr>
        <p:xfrm>
          <a:off x="609600" y="1371600"/>
          <a:ext cx="8001000" cy="530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7" name="Image" r:id="rId3" imgW="8641097" imgH="5724155" progId="Photoshop.Image.9">
                  <p:embed/>
                </p:oleObj>
              </mc:Choice>
              <mc:Fallback>
                <p:oleObj name="Image" r:id="rId3" imgW="8641097" imgH="5724155" progId="Photoshop.Image.9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371600"/>
                        <a:ext cx="8001000" cy="5300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3124200"/>
            <a:ext cx="4343400" cy="762000"/>
            <a:chOff x="384" y="1968"/>
            <a:chExt cx="2736" cy="480"/>
          </a:xfrm>
        </p:grpSpPr>
        <p:sp>
          <p:nvSpPr>
            <p:cNvPr id="38923" name="Freeform 5"/>
            <p:cNvSpPr>
              <a:spLocks/>
            </p:cNvSpPr>
            <p:nvPr/>
          </p:nvSpPr>
          <p:spPr bwMode="auto">
            <a:xfrm>
              <a:off x="480" y="1968"/>
              <a:ext cx="2640" cy="480"/>
            </a:xfrm>
            <a:custGeom>
              <a:avLst/>
              <a:gdLst>
                <a:gd name="T0" fmla="*/ 0 w 2640"/>
                <a:gd name="T1" fmla="*/ 432 h 480"/>
                <a:gd name="T2" fmla="*/ 432 w 2640"/>
                <a:gd name="T3" fmla="*/ 480 h 480"/>
                <a:gd name="T4" fmla="*/ 1104 w 2640"/>
                <a:gd name="T5" fmla="*/ 432 h 480"/>
                <a:gd name="T6" fmla="*/ 1536 w 2640"/>
                <a:gd name="T7" fmla="*/ 384 h 480"/>
                <a:gd name="T8" fmla="*/ 2112 w 2640"/>
                <a:gd name="T9" fmla="*/ 288 h 480"/>
                <a:gd name="T10" fmla="*/ 2496 w 2640"/>
                <a:gd name="T11" fmla="*/ 96 h 480"/>
                <a:gd name="T12" fmla="*/ 2640 w 2640"/>
                <a:gd name="T13" fmla="*/ 0 h 4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40"/>
                <a:gd name="T22" fmla="*/ 0 h 480"/>
                <a:gd name="T23" fmla="*/ 2640 w 2640"/>
                <a:gd name="T24" fmla="*/ 480 h 48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40" h="480">
                  <a:moveTo>
                    <a:pt x="0" y="432"/>
                  </a:moveTo>
                  <a:cubicBezTo>
                    <a:pt x="124" y="456"/>
                    <a:pt x="248" y="480"/>
                    <a:pt x="432" y="480"/>
                  </a:cubicBezTo>
                  <a:cubicBezTo>
                    <a:pt x="616" y="480"/>
                    <a:pt x="920" y="448"/>
                    <a:pt x="1104" y="432"/>
                  </a:cubicBezTo>
                  <a:cubicBezTo>
                    <a:pt x="1288" y="416"/>
                    <a:pt x="1368" y="408"/>
                    <a:pt x="1536" y="384"/>
                  </a:cubicBezTo>
                  <a:cubicBezTo>
                    <a:pt x="1704" y="360"/>
                    <a:pt x="1952" y="336"/>
                    <a:pt x="2112" y="288"/>
                  </a:cubicBezTo>
                  <a:cubicBezTo>
                    <a:pt x="2272" y="240"/>
                    <a:pt x="2408" y="144"/>
                    <a:pt x="2496" y="96"/>
                  </a:cubicBezTo>
                  <a:cubicBezTo>
                    <a:pt x="2584" y="48"/>
                    <a:pt x="2612" y="24"/>
                    <a:pt x="2640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4" name="Freeform 6"/>
            <p:cNvSpPr>
              <a:spLocks/>
            </p:cNvSpPr>
            <p:nvPr/>
          </p:nvSpPr>
          <p:spPr bwMode="auto">
            <a:xfrm>
              <a:off x="384" y="1968"/>
              <a:ext cx="1152" cy="240"/>
            </a:xfrm>
            <a:custGeom>
              <a:avLst/>
              <a:gdLst>
                <a:gd name="T0" fmla="*/ 0 w 1152"/>
                <a:gd name="T1" fmla="*/ 240 h 240"/>
                <a:gd name="T2" fmla="*/ 480 w 1152"/>
                <a:gd name="T3" fmla="*/ 192 h 240"/>
                <a:gd name="T4" fmla="*/ 912 w 1152"/>
                <a:gd name="T5" fmla="*/ 96 h 240"/>
                <a:gd name="T6" fmla="*/ 1152 w 1152"/>
                <a:gd name="T7" fmla="*/ 0 h 2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52"/>
                <a:gd name="T13" fmla="*/ 0 h 240"/>
                <a:gd name="T14" fmla="*/ 1152 w 1152"/>
                <a:gd name="T15" fmla="*/ 240 h 2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52" h="240">
                  <a:moveTo>
                    <a:pt x="0" y="240"/>
                  </a:moveTo>
                  <a:cubicBezTo>
                    <a:pt x="164" y="228"/>
                    <a:pt x="328" y="216"/>
                    <a:pt x="480" y="192"/>
                  </a:cubicBezTo>
                  <a:cubicBezTo>
                    <a:pt x="632" y="168"/>
                    <a:pt x="800" y="128"/>
                    <a:pt x="912" y="96"/>
                  </a:cubicBezTo>
                  <a:cubicBezTo>
                    <a:pt x="1024" y="64"/>
                    <a:pt x="1088" y="32"/>
                    <a:pt x="1152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5" name="Freeform 7"/>
            <p:cNvSpPr>
              <a:spLocks/>
            </p:cNvSpPr>
            <p:nvPr/>
          </p:nvSpPr>
          <p:spPr bwMode="auto">
            <a:xfrm>
              <a:off x="432" y="1968"/>
              <a:ext cx="1536" cy="352"/>
            </a:xfrm>
            <a:custGeom>
              <a:avLst/>
              <a:gdLst>
                <a:gd name="T0" fmla="*/ 0 w 1536"/>
                <a:gd name="T1" fmla="*/ 336 h 352"/>
                <a:gd name="T2" fmla="*/ 480 w 1536"/>
                <a:gd name="T3" fmla="*/ 336 h 352"/>
                <a:gd name="T4" fmla="*/ 912 w 1536"/>
                <a:gd name="T5" fmla="*/ 240 h 352"/>
                <a:gd name="T6" fmla="*/ 1344 w 1536"/>
                <a:gd name="T7" fmla="*/ 96 h 352"/>
                <a:gd name="T8" fmla="*/ 1536 w 1536"/>
                <a:gd name="T9" fmla="*/ 0 h 3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36"/>
                <a:gd name="T16" fmla="*/ 0 h 352"/>
                <a:gd name="T17" fmla="*/ 1536 w 1536"/>
                <a:gd name="T18" fmla="*/ 352 h 3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36" h="352">
                  <a:moveTo>
                    <a:pt x="0" y="336"/>
                  </a:moveTo>
                  <a:cubicBezTo>
                    <a:pt x="164" y="344"/>
                    <a:pt x="328" y="352"/>
                    <a:pt x="480" y="336"/>
                  </a:cubicBezTo>
                  <a:cubicBezTo>
                    <a:pt x="632" y="320"/>
                    <a:pt x="768" y="280"/>
                    <a:pt x="912" y="240"/>
                  </a:cubicBezTo>
                  <a:cubicBezTo>
                    <a:pt x="1056" y="200"/>
                    <a:pt x="1240" y="136"/>
                    <a:pt x="1344" y="96"/>
                  </a:cubicBezTo>
                  <a:cubicBezTo>
                    <a:pt x="1448" y="56"/>
                    <a:pt x="1492" y="28"/>
                    <a:pt x="1536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6" name="Freeform 8"/>
            <p:cNvSpPr>
              <a:spLocks/>
            </p:cNvSpPr>
            <p:nvPr/>
          </p:nvSpPr>
          <p:spPr bwMode="auto">
            <a:xfrm>
              <a:off x="384" y="1968"/>
              <a:ext cx="624" cy="144"/>
            </a:xfrm>
            <a:custGeom>
              <a:avLst/>
              <a:gdLst>
                <a:gd name="T0" fmla="*/ 0 w 624"/>
                <a:gd name="T1" fmla="*/ 144 h 144"/>
                <a:gd name="T2" fmla="*/ 336 w 624"/>
                <a:gd name="T3" fmla="*/ 96 h 144"/>
                <a:gd name="T4" fmla="*/ 624 w 624"/>
                <a:gd name="T5" fmla="*/ 0 h 144"/>
                <a:gd name="T6" fmla="*/ 0 60000 65536"/>
                <a:gd name="T7" fmla="*/ 0 60000 65536"/>
                <a:gd name="T8" fmla="*/ 0 60000 65536"/>
                <a:gd name="T9" fmla="*/ 0 w 624"/>
                <a:gd name="T10" fmla="*/ 0 h 144"/>
                <a:gd name="T11" fmla="*/ 624 w 624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144">
                  <a:moveTo>
                    <a:pt x="0" y="144"/>
                  </a:moveTo>
                  <a:cubicBezTo>
                    <a:pt x="116" y="132"/>
                    <a:pt x="232" y="120"/>
                    <a:pt x="336" y="96"/>
                  </a:cubicBezTo>
                  <a:cubicBezTo>
                    <a:pt x="440" y="72"/>
                    <a:pt x="532" y="36"/>
                    <a:pt x="624" y="0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09600" y="2349500"/>
            <a:ext cx="8153400" cy="1582738"/>
            <a:chOff x="384" y="1480"/>
            <a:chExt cx="5136" cy="997"/>
          </a:xfrm>
        </p:grpSpPr>
        <p:grpSp>
          <p:nvGrpSpPr>
            <p:cNvPr id="38918" name="Group 10"/>
            <p:cNvGrpSpPr>
              <a:grpSpLocks/>
            </p:cNvGrpSpPr>
            <p:nvPr/>
          </p:nvGrpSpPr>
          <p:grpSpPr bwMode="auto">
            <a:xfrm>
              <a:off x="384" y="1480"/>
              <a:ext cx="4992" cy="488"/>
              <a:chOff x="384" y="1480"/>
              <a:chExt cx="4992" cy="488"/>
            </a:xfrm>
          </p:grpSpPr>
          <p:sp>
            <p:nvSpPr>
              <p:cNvPr id="38921" name="Freeform 11"/>
              <p:cNvSpPr>
                <a:spLocks/>
              </p:cNvSpPr>
              <p:nvPr/>
            </p:nvSpPr>
            <p:spPr bwMode="auto">
              <a:xfrm>
                <a:off x="432" y="1872"/>
                <a:ext cx="4944" cy="96"/>
              </a:xfrm>
              <a:custGeom>
                <a:avLst/>
                <a:gdLst>
                  <a:gd name="T0" fmla="*/ 0 w 4944"/>
                  <a:gd name="T1" fmla="*/ 96 h 96"/>
                  <a:gd name="T2" fmla="*/ 864 w 4944"/>
                  <a:gd name="T3" fmla="*/ 48 h 96"/>
                  <a:gd name="T4" fmla="*/ 1776 w 4944"/>
                  <a:gd name="T5" fmla="*/ 0 h 96"/>
                  <a:gd name="T6" fmla="*/ 2352 w 4944"/>
                  <a:gd name="T7" fmla="*/ 48 h 96"/>
                  <a:gd name="T8" fmla="*/ 2880 w 4944"/>
                  <a:gd name="T9" fmla="*/ 48 h 96"/>
                  <a:gd name="T10" fmla="*/ 3552 w 4944"/>
                  <a:gd name="T11" fmla="*/ 0 h 96"/>
                  <a:gd name="T12" fmla="*/ 4272 w 4944"/>
                  <a:gd name="T13" fmla="*/ 48 h 96"/>
                  <a:gd name="T14" fmla="*/ 4944 w 4944"/>
                  <a:gd name="T15" fmla="*/ 48 h 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944"/>
                  <a:gd name="T25" fmla="*/ 0 h 96"/>
                  <a:gd name="T26" fmla="*/ 4944 w 4944"/>
                  <a:gd name="T27" fmla="*/ 96 h 9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944" h="96">
                    <a:moveTo>
                      <a:pt x="0" y="96"/>
                    </a:moveTo>
                    <a:cubicBezTo>
                      <a:pt x="284" y="80"/>
                      <a:pt x="568" y="64"/>
                      <a:pt x="864" y="48"/>
                    </a:cubicBezTo>
                    <a:cubicBezTo>
                      <a:pt x="1160" y="32"/>
                      <a:pt x="1528" y="0"/>
                      <a:pt x="1776" y="0"/>
                    </a:cubicBezTo>
                    <a:cubicBezTo>
                      <a:pt x="2024" y="0"/>
                      <a:pt x="2168" y="40"/>
                      <a:pt x="2352" y="48"/>
                    </a:cubicBezTo>
                    <a:cubicBezTo>
                      <a:pt x="2536" y="56"/>
                      <a:pt x="2680" y="56"/>
                      <a:pt x="2880" y="48"/>
                    </a:cubicBezTo>
                    <a:cubicBezTo>
                      <a:pt x="3080" y="40"/>
                      <a:pt x="3320" y="0"/>
                      <a:pt x="3552" y="0"/>
                    </a:cubicBezTo>
                    <a:cubicBezTo>
                      <a:pt x="3784" y="0"/>
                      <a:pt x="4040" y="40"/>
                      <a:pt x="4272" y="48"/>
                    </a:cubicBezTo>
                    <a:cubicBezTo>
                      <a:pt x="4504" y="56"/>
                      <a:pt x="4724" y="52"/>
                      <a:pt x="4944" y="48"/>
                    </a:cubicBezTo>
                  </a:path>
                </a:pathLst>
              </a:custGeom>
              <a:noFill/>
              <a:ln w="38100" cmpd="sng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2" name="Freeform 12"/>
              <p:cNvSpPr>
                <a:spLocks/>
              </p:cNvSpPr>
              <p:nvPr/>
            </p:nvSpPr>
            <p:spPr bwMode="auto">
              <a:xfrm>
                <a:off x="384" y="1480"/>
                <a:ext cx="4896" cy="112"/>
              </a:xfrm>
              <a:custGeom>
                <a:avLst/>
                <a:gdLst>
                  <a:gd name="T0" fmla="*/ 0 w 4896"/>
                  <a:gd name="T1" fmla="*/ 104 h 112"/>
                  <a:gd name="T2" fmla="*/ 720 w 4896"/>
                  <a:gd name="T3" fmla="*/ 104 h 112"/>
                  <a:gd name="T4" fmla="*/ 1584 w 4896"/>
                  <a:gd name="T5" fmla="*/ 56 h 112"/>
                  <a:gd name="T6" fmla="*/ 2544 w 4896"/>
                  <a:gd name="T7" fmla="*/ 8 h 112"/>
                  <a:gd name="T8" fmla="*/ 3504 w 4896"/>
                  <a:gd name="T9" fmla="*/ 56 h 112"/>
                  <a:gd name="T10" fmla="*/ 4080 w 4896"/>
                  <a:gd name="T11" fmla="*/ 8 h 112"/>
                  <a:gd name="T12" fmla="*/ 4896 w 4896"/>
                  <a:gd name="T13" fmla="*/ 8 h 1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896"/>
                  <a:gd name="T22" fmla="*/ 0 h 112"/>
                  <a:gd name="T23" fmla="*/ 4896 w 4896"/>
                  <a:gd name="T24" fmla="*/ 112 h 1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896" h="112">
                    <a:moveTo>
                      <a:pt x="0" y="104"/>
                    </a:moveTo>
                    <a:cubicBezTo>
                      <a:pt x="228" y="108"/>
                      <a:pt x="456" y="112"/>
                      <a:pt x="720" y="104"/>
                    </a:cubicBezTo>
                    <a:cubicBezTo>
                      <a:pt x="984" y="96"/>
                      <a:pt x="1280" y="72"/>
                      <a:pt x="1584" y="56"/>
                    </a:cubicBezTo>
                    <a:cubicBezTo>
                      <a:pt x="1888" y="40"/>
                      <a:pt x="2224" y="8"/>
                      <a:pt x="2544" y="8"/>
                    </a:cubicBezTo>
                    <a:cubicBezTo>
                      <a:pt x="2864" y="8"/>
                      <a:pt x="3248" y="56"/>
                      <a:pt x="3504" y="56"/>
                    </a:cubicBezTo>
                    <a:cubicBezTo>
                      <a:pt x="3760" y="56"/>
                      <a:pt x="3848" y="16"/>
                      <a:pt x="4080" y="8"/>
                    </a:cubicBezTo>
                    <a:cubicBezTo>
                      <a:pt x="4312" y="0"/>
                      <a:pt x="4604" y="4"/>
                      <a:pt x="4896" y="8"/>
                    </a:cubicBezTo>
                  </a:path>
                </a:pathLst>
              </a:custGeom>
              <a:noFill/>
              <a:ln w="38100" cmpd="sng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117" name="Text Box 13"/>
            <p:cNvSpPr txBox="1">
              <a:spLocks noChangeArrowheads="1"/>
            </p:cNvSpPr>
            <p:nvPr/>
          </p:nvSpPr>
          <p:spPr bwMode="auto">
            <a:xfrm>
              <a:off x="3312" y="2112"/>
              <a:ext cx="2208" cy="365"/>
            </a:xfrm>
            <a:prstGeom prst="rect">
              <a:avLst/>
            </a:prstGeom>
            <a:solidFill>
              <a:srgbClr val="33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Erosion of topset</a:t>
              </a:r>
            </a:p>
          </p:txBody>
        </p:sp>
        <p:cxnSp>
          <p:nvCxnSpPr>
            <p:cNvPr id="38920" name="AutoShape 14"/>
            <p:cNvCxnSpPr>
              <a:cxnSpLocks noChangeShapeType="1"/>
              <a:stCxn id="47117" idx="1"/>
              <a:endCxn id="38921" idx="4"/>
            </p:cNvCxnSpPr>
            <p:nvPr/>
          </p:nvCxnSpPr>
          <p:spPr bwMode="auto">
            <a:xfrm flipV="1">
              <a:off x="3312" y="1920"/>
              <a:ext cx="12" cy="375"/>
            </a:xfrm>
            <a:prstGeom prst="straightConnector1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late2"/>
          <p:cNvPicPr>
            <a:picLocks noChangeAspect="1" noChangeArrowheads="1"/>
          </p:cNvPicPr>
          <p:nvPr/>
        </p:nvPicPr>
        <p:blipFill>
          <a:blip r:embed="rId2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47275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4953000" y="274638"/>
            <a:ext cx="37338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tx1"/>
                </a:solidFill>
              </a:rPr>
              <a:t>Cross stratification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752600"/>
            <a:ext cx="4038600" cy="4525963"/>
          </a:xfrm>
        </p:spPr>
        <p:txBody>
          <a:bodyPr/>
          <a:lstStyle/>
          <a:p>
            <a:pPr eaLnBrk="1" hangingPunct="1"/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Irregular stratification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Convolute folds</a:t>
            </a:r>
          </a:p>
          <a:p>
            <a:pPr eaLnBrk="1" hangingPunct="1"/>
            <a:r>
              <a:rPr lang="en-US" smtClean="0"/>
              <a:t>Load casts</a:t>
            </a:r>
          </a:p>
          <a:p>
            <a:pPr eaLnBrk="1" hangingPunct="1"/>
            <a:r>
              <a:rPr lang="en-US" smtClean="0"/>
              <a:t>Flame structures</a:t>
            </a:r>
          </a:p>
          <a:p>
            <a:pPr eaLnBrk="1" hangingPunct="1"/>
            <a:r>
              <a:rPr lang="en-US" smtClean="0"/>
              <a:t>Channels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P1010591_Cong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90500"/>
            <a:ext cx="86391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sz="4000" smtClean="0"/>
              <a:t>Convolute folds</a:t>
            </a:r>
          </a:p>
        </p:txBody>
      </p:sp>
      <p:pic>
        <p:nvPicPr>
          <p:cNvPr id="41987" name="Picture 3" descr="P522002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844550"/>
            <a:ext cx="7772400" cy="58150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Convolute lamination</a:t>
            </a:r>
          </a:p>
        </p:txBody>
      </p:sp>
      <p:pic>
        <p:nvPicPr>
          <p:cNvPr id="43011" name="Picture 3" descr="ConvoluteLamination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984250"/>
            <a:ext cx="8839200" cy="57213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274638"/>
            <a:ext cx="3505200" cy="1143000"/>
          </a:xfrm>
        </p:spPr>
        <p:txBody>
          <a:bodyPr/>
          <a:lstStyle/>
          <a:p>
            <a:pPr eaLnBrk="1" hangingPunct="1"/>
            <a:r>
              <a:rPr lang="en-US" smtClean="0"/>
              <a:t>Load casts</a:t>
            </a:r>
          </a:p>
        </p:txBody>
      </p:sp>
      <p:pic>
        <p:nvPicPr>
          <p:cNvPr id="44035" name="Picture 4" descr="plate28a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2"/>
          <a:stretch>
            <a:fillRect/>
          </a:stretch>
        </p:blipFill>
        <p:spPr>
          <a:xfrm>
            <a:off x="1371600" y="1600200"/>
            <a:ext cx="6400800" cy="48164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Bedding plane structures</a:t>
            </a:r>
            <a:r>
              <a:rPr lang="en-US" smtClean="0"/>
              <a:t> 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Groove cast; striations, bounce, brush, prod, and roll mark</a:t>
            </a:r>
          </a:p>
          <a:p>
            <a:pPr eaLnBrk="1" hangingPunct="1"/>
            <a:r>
              <a:rPr lang="en-US" smtClean="0"/>
              <a:t>Flute cast</a:t>
            </a:r>
          </a:p>
          <a:p>
            <a:pPr eaLnBrk="1" hangingPunct="1"/>
            <a:r>
              <a:rPr lang="en-US" smtClean="0"/>
              <a:t>Parting lineation</a:t>
            </a:r>
          </a:p>
          <a:p>
            <a:pPr eaLnBrk="1" hangingPunct="1"/>
            <a:r>
              <a:rPr lang="en-US" smtClean="0"/>
              <a:t>Track, trails burrows</a:t>
            </a:r>
          </a:p>
          <a:p>
            <a:pPr eaLnBrk="1" hangingPunct="1"/>
            <a:r>
              <a:rPr lang="en-US" smtClean="0"/>
              <a:t>Mudcracks and syneresis cracks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Bedding plane structures</a:t>
            </a:r>
          </a:p>
        </p:txBody>
      </p:sp>
      <p:pic>
        <p:nvPicPr>
          <p:cNvPr id="46083" name="Picture 6" descr="Bog4_30SoilMark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287588"/>
            <a:ext cx="8763000" cy="31242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groovec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 descr="plate23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71825"/>
            <a:ext cx="46482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04800" y="5029200"/>
            <a:ext cx="39624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Striations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(Buzul kertikleri)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4876800" y="1447800"/>
            <a:ext cx="4114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Grooves (Oluk yapıları)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plate1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565900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28600" y="152400"/>
            <a:ext cx="8763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r-TR" sz="4000" b="1">
                <a:latin typeface="Garamond" pitchFamily="18" charset="0"/>
              </a:rPr>
              <a:t>Kaval yapıları (flute casts). Akıntı yönü yukardan aşağıya.</a:t>
            </a:r>
            <a:endParaRPr lang="en-US" sz="4000" b="1">
              <a:latin typeface="Garamond" pitchFamily="18" charset="0"/>
            </a:endParaRPr>
          </a:p>
        </p:txBody>
      </p:sp>
      <p:pic>
        <p:nvPicPr>
          <p:cNvPr id="59396" name="Picture 4" descr="flutemar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52773">
            <a:off x="3819525" y="1971675"/>
            <a:ext cx="34385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plate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620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5" name="Group 3"/>
          <p:cNvGrpSpPr>
            <a:grpSpLocks/>
          </p:cNvGrpSpPr>
          <p:nvPr/>
        </p:nvGrpSpPr>
        <p:grpSpPr bwMode="auto">
          <a:xfrm>
            <a:off x="2209800" y="2667000"/>
            <a:ext cx="4191000" cy="2286000"/>
            <a:chOff x="1584" y="1680"/>
            <a:chExt cx="2640" cy="1440"/>
          </a:xfrm>
        </p:grpSpPr>
        <p:sp>
          <p:nvSpPr>
            <p:cNvPr id="49160" name="Line 4"/>
            <p:cNvSpPr>
              <a:spLocks noChangeShapeType="1"/>
            </p:cNvSpPr>
            <p:nvPr/>
          </p:nvSpPr>
          <p:spPr bwMode="auto">
            <a:xfrm>
              <a:off x="2112" y="1680"/>
              <a:ext cx="432" cy="624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1" name="Line 5"/>
            <p:cNvSpPr>
              <a:spLocks noChangeShapeType="1"/>
            </p:cNvSpPr>
            <p:nvPr/>
          </p:nvSpPr>
          <p:spPr bwMode="auto">
            <a:xfrm flipH="1" flipV="1">
              <a:off x="1584" y="2640"/>
              <a:ext cx="384" cy="48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62" name="Line 6"/>
            <p:cNvSpPr>
              <a:spLocks noChangeShapeType="1"/>
            </p:cNvSpPr>
            <p:nvPr/>
          </p:nvSpPr>
          <p:spPr bwMode="auto">
            <a:xfrm flipH="1" flipV="1">
              <a:off x="3840" y="2352"/>
              <a:ext cx="384" cy="48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56" name="Group 7"/>
          <p:cNvGrpSpPr>
            <a:grpSpLocks/>
          </p:cNvGrpSpPr>
          <p:nvPr/>
        </p:nvGrpSpPr>
        <p:grpSpPr bwMode="auto">
          <a:xfrm>
            <a:off x="2362200" y="2241550"/>
            <a:ext cx="6019800" cy="3140075"/>
            <a:chOff x="1488" y="1412"/>
            <a:chExt cx="3792" cy="1978"/>
          </a:xfrm>
        </p:grpSpPr>
        <p:sp>
          <p:nvSpPr>
            <p:cNvPr id="49157" name="Text Box 8"/>
            <p:cNvSpPr txBox="1">
              <a:spLocks noChangeArrowheads="1"/>
            </p:cNvSpPr>
            <p:nvPr/>
          </p:nvSpPr>
          <p:spPr bwMode="auto">
            <a:xfrm>
              <a:off x="1488" y="3140"/>
              <a:ext cx="110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r-TR" sz="2000">
                  <a:latin typeface="Tahoma" pitchFamily="34" charset="0"/>
                </a:rPr>
                <a:t>Groove casts</a:t>
              </a:r>
              <a:endParaRPr lang="en-US" sz="2000">
                <a:latin typeface="Tahoma" pitchFamily="34" charset="0"/>
              </a:endParaRPr>
            </a:p>
          </p:txBody>
        </p:sp>
        <p:sp>
          <p:nvSpPr>
            <p:cNvPr id="49158" name="Text Box 9"/>
            <p:cNvSpPr txBox="1">
              <a:spLocks noChangeArrowheads="1"/>
            </p:cNvSpPr>
            <p:nvPr/>
          </p:nvSpPr>
          <p:spPr bwMode="auto">
            <a:xfrm>
              <a:off x="1776" y="1412"/>
              <a:ext cx="96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r-TR" sz="2000">
                  <a:latin typeface="Tahoma" pitchFamily="34" charset="0"/>
                </a:rPr>
                <a:t>Flute marks</a:t>
              </a:r>
              <a:endParaRPr lang="en-US" sz="2000">
                <a:latin typeface="Tahoma" pitchFamily="34" charset="0"/>
              </a:endParaRPr>
            </a:p>
          </p:txBody>
        </p:sp>
        <p:sp>
          <p:nvSpPr>
            <p:cNvPr id="49159" name="Text Box 10"/>
            <p:cNvSpPr txBox="1">
              <a:spLocks noChangeArrowheads="1"/>
            </p:cNvSpPr>
            <p:nvPr/>
          </p:nvSpPr>
          <p:spPr bwMode="auto">
            <a:xfrm>
              <a:off x="3888" y="2832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tr-TR" sz="2000">
                  <a:latin typeface="Tahoma" pitchFamily="34" charset="0"/>
                </a:rPr>
                <a:t>Load casts</a:t>
              </a:r>
              <a:endParaRPr lang="en-US" sz="2000">
                <a:latin typeface="Tahoma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bioturbasy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6106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15963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tx1"/>
                </a:solidFill>
              </a:rPr>
              <a:t>Biogenic sedimentary structures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tramotoli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"/>
          <a:stretch>
            <a:fillRect/>
          </a:stretch>
        </p:blipFill>
        <p:spPr bwMode="auto">
          <a:xfrm>
            <a:off x="457200" y="1066800"/>
            <a:ext cx="8077200" cy="506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219200" y="381000"/>
            <a:ext cx="441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>
              <a:latin typeface="Tahoma" pitchFamily="34" charset="0"/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276600" y="381000"/>
            <a:ext cx="419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tr-TR" sz="32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Biogenic structures</a:t>
            </a:r>
            <a:endParaRPr lang="en-US" sz="32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smtClean="0"/>
              <a:t>Classification</a:t>
            </a:r>
          </a:p>
        </p:txBody>
      </p:sp>
      <p:pic>
        <p:nvPicPr>
          <p:cNvPr id="6147" name="Picture 6" descr="Bog3_2GrainSize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066800"/>
            <a:ext cx="5668963" cy="5630863"/>
          </a:xfrm>
          <a:noFill/>
        </p:spPr>
      </p:pic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228600" y="2667000"/>
            <a:ext cx="2743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φ= -log2 diameter (in millimeters)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tramat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4582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Bog4_36Borr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8150"/>
            <a:ext cx="8640763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smtClean="0"/>
              <a:t>Classification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3058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b="1" smtClean="0"/>
              <a:t>Conglomerates</a:t>
            </a:r>
            <a:r>
              <a:rPr lang="en-US" sz="2800" smtClean="0"/>
              <a:t> consolidated gravel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Boulder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Cobble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Pebble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Granule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smtClean="0"/>
              <a:t>Sandstones</a:t>
            </a:r>
            <a:r>
              <a:rPr lang="en-US" sz="2800" smtClean="0"/>
              <a:t> consolidated sand (0.062-2 mm)</a:t>
            </a:r>
            <a:br>
              <a:rPr lang="en-US" sz="2800" smtClean="0"/>
            </a:br>
            <a:r>
              <a:rPr lang="en-US" sz="2800" smtClean="0"/>
              <a:t>  - </a:t>
            </a:r>
            <a:r>
              <a:rPr lang="en-US" sz="2400" smtClean="0"/>
              <a:t>Very coarse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Coarse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Medium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Fine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Very fine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1" smtClean="0"/>
              <a:t>Shales </a:t>
            </a:r>
            <a:r>
              <a:rPr lang="en-US" sz="2800" smtClean="0"/>
              <a:t>consolidated mud, rich in organic matter.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1" smtClean="0"/>
              <a:t>Silt</a:t>
            </a:r>
            <a:endParaRPr lang="en-US" sz="2400" smtClean="0"/>
          </a:p>
          <a:p>
            <a:pPr lvl="1" eaLnBrk="1" hangingPunct="1">
              <a:lnSpc>
                <a:spcPct val="80000"/>
              </a:lnSpc>
            </a:pPr>
            <a:r>
              <a:rPr lang="en-US" sz="2400" b="1" smtClean="0"/>
              <a:t>Clay</a:t>
            </a:r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39763"/>
          </a:xfrm>
        </p:spPr>
        <p:txBody>
          <a:bodyPr/>
          <a:lstStyle/>
          <a:p>
            <a:pPr eaLnBrk="1" hangingPunct="1"/>
            <a:r>
              <a:rPr lang="en-US" sz="4000" smtClean="0"/>
              <a:t>Conglomerate</a:t>
            </a:r>
          </a:p>
        </p:txBody>
      </p:sp>
      <p:pic>
        <p:nvPicPr>
          <p:cNvPr id="8195" name="Picture 6" descr="F6_5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909638"/>
            <a:ext cx="8458200" cy="56769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mtClean="0"/>
              <a:t>Breccia</a:t>
            </a:r>
          </a:p>
        </p:txBody>
      </p:sp>
      <p:pic>
        <p:nvPicPr>
          <p:cNvPr id="9219" name="Picture 6" descr="F6_6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914400"/>
            <a:ext cx="8458200" cy="56483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8363"/>
          </a:xfrm>
        </p:spPr>
        <p:txBody>
          <a:bodyPr/>
          <a:lstStyle/>
          <a:p>
            <a:pPr eaLnBrk="1" hangingPunct="1"/>
            <a:r>
              <a:rPr lang="en-US" smtClean="0"/>
              <a:t>Shape and Roundness</a:t>
            </a:r>
          </a:p>
        </p:txBody>
      </p:sp>
      <p:sp>
        <p:nvSpPr>
          <p:cNvPr id="10243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447800"/>
            <a:ext cx="8229600" cy="762000"/>
          </a:xfrm>
        </p:spPr>
        <p:txBody>
          <a:bodyPr/>
          <a:lstStyle/>
          <a:p>
            <a:pPr eaLnBrk="1" hangingPunct="1"/>
            <a:r>
              <a:rPr lang="en-US" sz="2800" smtClean="0"/>
              <a:t>The degree of abrasion of sedimentary particles</a:t>
            </a:r>
          </a:p>
        </p:txBody>
      </p:sp>
      <p:pic>
        <p:nvPicPr>
          <p:cNvPr id="10244" name="Picture 8" descr="Bog3_10Roundness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787650"/>
            <a:ext cx="8229600" cy="39004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443</Words>
  <Application>Microsoft Office PowerPoint</Application>
  <PresentationFormat>On-screen Show (4:3)</PresentationFormat>
  <Paragraphs>140</Paragraphs>
  <Slides>51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Times</vt:lpstr>
      <vt:lpstr>Times New Roman</vt:lpstr>
      <vt:lpstr>Tahoma</vt:lpstr>
      <vt:lpstr>Garamond</vt:lpstr>
      <vt:lpstr>Default Design</vt:lpstr>
      <vt:lpstr>Adobe Photoshop Image</vt:lpstr>
      <vt:lpstr>Lecture 2: Stratigraphic data </vt:lpstr>
      <vt:lpstr>PowerPoint Presentation</vt:lpstr>
      <vt:lpstr>PowerPoint Presentation</vt:lpstr>
      <vt:lpstr>PowerPoint Presentation</vt:lpstr>
      <vt:lpstr>Classification</vt:lpstr>
      <vt:lpstr>Classification</vt:lpstr>
      <vt:lpstr>Conglomerate</vt:lpstr>
      <vt:lpstr>Breccia</vt:lpstr>
      <vt:lpstr>Shape and Roundness</vt:lpstr>
      <vt:lpstr>Sorting</vt:lpstr>
      <vt:lpstr>PowerPoint Presentation</vt:lpstr>
      <vt:lpstr>Mudrocks</vt:lpstr>
      <vt:lpstr>Carbonates </vt:lpstr>
      <vt:lpstr>PowerPoint Presentation</vt:lpstr>
      <vt:lpstr>Chemical sedimentary rocks</vt:lpstr>
      <vt:lpstr>Sedimentary structures</vt:lpstr>
      <vt:lpstr>PowerPoint Presentation</vt:lpstr>
      <vt:lpstr>PowerPoint Presentation</vt:lpstr>
      <vt:lpstr>Description of bedding</vt:lpstr>
      <vt:lpstr>PowerPoint Presentation</vt:lpstr>
      <vt:lpstr>Bedding</vt:lpstr>
      <vt:lpstr>Three mechanisms are responsible for the formation of bedding planes </vt:lpstr>
      <vt:lpstr>PowerPoint Presentation</vt:lpstr>
      <vt:lpstr>Graded bedding</vt:lpstr>
      <vt:lpstr>Graded bedding</vt:lpstr>
      <vt:lpstr>PowerPoint Presentation</vt:lpstr>
      <vt:lpstr>Inverse grading</vt:lpstr>
      <vt:lpstr>Bed and bedforms</vt:lpstr>
      <vt:lpstr>PowerPoint Presentation</vt:lpstr>
      <vt:lpstr>PowerPoint Presentation</vt:lpstr>
      <vt:lpstr>PowerPoint Presentation</vt:lpstr>
      <vt:lpstr>Ripple marks</vt:lpstr>
      <vt:lpstr>Bedforms</vt:lpstr>
      <vt:lpstr>PowerPoint Presentation</vt:lpstr>
      <vt:lpstr>PowerPoint Presentation</vt:lpstr>
      <vt:lpstr>PowerPoint Presentation</vt:lpstr>
      <vt:lpstr>Cross beds in fluvial deposits of the Manzurka Formation, Baikal Lake </vt:lpstr>
      <vt:lpstr>Cross stratification</vt:lpstr>
      <vt:lpstr>Irregular stratification</vt:lpstr>
      <vt:lpstr>Convolute folds</vt:lpstr>
      <vt:lpstr>Convolute lamination</vt:lpstr>
      <vt:lpstr>Load casts</vt:lpstr>
      <vt:lpstr>Bedding plane structures </vt:lpstr>
      <vt:lpstr>Bedding plane structures</vt:lpstr>
      <vt:lpstr>PowerPoint Presentation</vt:lpstr>
      <vt:lpstr>PowerPoint Presentation</vt:lpstr>
      <vt:lpstr>PowerPoint Presentation</vt:lpstr>
      <vt:lpstr>Biogenic sedimentary structures</vt:lpstr>
      <vt:lpstr>PowerPoint Presentation</vt:lpstr>
      <vt:lpstr>PowerPoint Presentation</vt:lpstr>
      <vt:lpstr>PowerPoint Presentation</vt:lpstr>
    </vt:vector>
  </TitlesOfParts>
  <Company>ITU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Boris Natalin</dc:creator>
  <cp:lastModifiedBy>Boris Natalin</cp:lastModifiedBy>
  <cp:revision>20</cp:revision>
  <dcterms:created xsi:type="dcterms:W3CDTF">2007-02-15T19:43:21Z</dcterms:created>
  <dcterms:modified xsi:type="dcterms:W3CDTF">2012-05-11T09:09:49Z</dcterms:modified>
</cp:coreProperties>
</file>